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6" r:id="rId9"/>
    <p:sldId id="267" r:id="rId10"/>
    <p:sldId id="268" r:id="rId11"/>
    <p:sldId id="269"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5FDB1-701A-44FB-B563-10E1B7FB324A}"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278053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5FDB1-701A-44FB-B563-10E1B7FB324A}"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272123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5FDB1-701A-44FB-B563-10E1B7FB324A}"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55558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5FDB1-701A-44FB-B563-10E1B7FB324A}"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165472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5FDB1-701A-44FB-B563-10E1B7FB324A}"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275572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5FDB1-701A-44FB-B563-10E1B7FB324A}"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184159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05FDB1-701A-44FB-B563-10E1B7FB324A}"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402516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05FDB1-701A-44FB-B563-10E1B7FB324A}"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116320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5FDB1-701A-44FB-B563-10E1B7FB324A}"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178013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5FDB1-701A-44FB-B563-10E1B7FB324A}"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26120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5FDB1-701A-44FB-B563-10E1B7FB324A}"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A6B37-6157-4D6B-82A5-A0938E27D730}" type="slidenum">
              <a:rPr lang="en-US" smtClean="0"/>
              <a:t>‹#›</a:t>
            </a:fld>
            <a:endParaRPr lang="en-US"/>
          </a:p>
        </p:txBody>
      </p:sp>
    </p:spTree>
    <p:extLst>
      <p:ext uri="{BB962C8B-B14F-4D97-AF65-F5344CB8AC3E}">
        <p14:creationId xmlns:p14="http://schemas.microsoft.com/office/powerpoint/2010/main" val="196956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5FDB1-701A-44FB-B563-10E1B7FB324A}" type="datetimeFigureOut">
              <a:rPr lang="en-US" smtClean="0"/>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A6B37-6157-4D6B-82A5-A0938E27D730}" type="slidenum">
              <a:rPr lang="en-US" smtClean="0"/>
              <a:t>‹#›</a:t>
            </a:fld>
            <a:endParaRPr lang="en-US"/>
          </a:p>
        </p:txBody>
      </p:sp>
    </p:spTree>
    <p:extLst>
      <p:ext uri="{BB962C8B-B14F-4D97-AF65-F5344CB8AC3E}">
        <p14:creationId xmlns:p14="http://schemas.microsoft.com/office/powerpoint/2010/main" val="2673590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Text Box 4"/>
          <p:cNvSpPr txBox="1">
            <a:spLocks noChangeArrowheads="1"/>
          </p:cNvSpPr>
          <p:nvPr/>
        </p:nvSpPr>
        <p:spPr bwMode="auto">
          <a:xfrm>
            <a:off x="0" y="2454275"/>
            <a:ext cx="9144000" cy="1446213"/>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4400" b="1" dirty="0">
                <a:solidFill>
                  <a:srgbClr val="FFFF00"/>
                </a:solidFill>
                <a:latin typeface="Book Antiqua" pitchFamily="18" charset="0"/>
              </a:rPr>
              <a:t>EPIGASTRIC HERNIA &amp; FATTY HERNIA OF LINEA ALBA</a:t>
            </a:r>
          </a:p>
        </p:txBody>
      </p:sp>
    </p:spTree>
    <p:extLst>
      <p:ext uri="{BB962C8B-B14F-4D97-AF65-F5344CB8AC3E}">
        <p14:creationId xmlns:p14="http://schemas.microsoft.com/office/powerpoint/2010/main" val="128407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2" name="Text Box 4"/>
          <p:cNvSpPr txBox="1">
            <a:spLocks noChangeArrowheads="1"/>
          </p:cNvSpPr>
          <p:nvPr/>
        </p:nvSpPr>
        <p:spPr bwMode="auto">
          <a:xfrm>
            <a:off x="228600" y="228600"/>
            <a:ext cx="8534400" cy="6232525"/>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4000" b="1" dirty="0">
                <a:solidFill>
                  <a:srgbClr val="FF0000"/>
                </a:solidFill>
                <a:latin typeface="Book Antiqua" pitchFamily="18" charset="0"/>
              </a:rPr>
              <a:t>Clinical Features:</a:t>
            </a:r>
            <a:r>
              <a:rPr lang="en-US" dirty="0">
                <a:latin typeface="Book Antiqua" pitchFamily="18" charset="0"/>
              </a:rPr>
              <a:t> </a:t>
            </a:r>
            <a:r>
              <a:rPr lang="en-US" sz="2900" b="1" dirty="0">
                <a:latin typeface="Book Antiqua" pitchFamily="18" charset="0"/>
              </a:rPr>
              <a:t>The hernia usually appears within a few weeks or months after operation, and may affect the whole or part of the scar. It often steadily increases in size and may strangulate</a:t>
            </a:r>
          </a:p>
          <a:p>
            <a:pPr algn="just">
              <a:defRPr/>
            </a:pPr>
            <a:r>
              <a:rPr lang="en-US" sz="4000" b="1" dirty="0">
                <a:solidFill>
                  <a:srgbClr val="FF0000"/>
                </a:solidFill>
                <a:latin typeface="Book Antiqua" pitchFamily="18" charset="0"/>
              </a:rPr>
              <a:t>Treatment:</a:t>
            </a:r>
            <a:r>
              <a:rPr lang="en-US" dirty="0">
                <a:latin typeface="Book Antiqua" pitchFamily="18" charset="0"/>
              </a:rPr>
              <a:t> </a:t>
            </a:r>
            <a:r>
              <a:rPr lang="en-US" sz="2900" b="1" dirty="0">
                <a:latin typeface="Book Antiqua" pitchFamily="18" charset="0"/>
              </a:rPr>
              <a:t>If operation is contraindicated because of old age, excessive obesity or poor general condition, an abdominal belt may be </a:t>
            </a:r>
            <a:r>
              <a:rPr lang="en-US" sz="2900" b="1" dirty="0">
                <a:latin typeface="Book Antiqua" pitchFamily="18" charset="0"/>
              </a:rPr>
              <a:t>used. </a:t>
            </a:r>
            <a:r>
              <a:rPr lang="en-US" sz="2900" b="1" dirty="0">
                <a:latin typeface="Book Antiqua" pitchFamily="18" charset="0"/>
              </a:rPr>
              <a:t>In all other cases, operation should always be advised, particularly when the hernia is large and situated in the lower abdomen. Depending on the size of the defect four methods of repair are available: </a:t>
            </a:r>
          </a:p>
        </p:txBody>
      </p:sp>
    </p:spTree>
    <p:extLst>
      <p:ext uri="{BB962C8B-B14F-4D97-AF65-F5344CB8AC3E}">
        <p14:creationId xmlns:p14="http://schemas.microsoft.com/office/powerpoint/2010/main" val="1470043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Text Box 4"/>
          <p:cNvSpPr txBox="1">
            <a:spLocks noChangeArrowheads="1"/>
          </p:cNvSpPr>
          <p:nvPr/>
        </p:nvSpPr>
        <p:spPr bwMode="auto">
          <a:xfrm>
            <a:off x="228600" y="365125"/>
            <a:ext cx="8763000" cy="4894263"/>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marL="342900" indent="-342900" algn="just">
              <a:buFontTx/>
              <a:buAutoNum type="arabicPeriod"/>
              <a:defRPr/>
            </a:pPr>
            <a:r>
              <a:rPr lang="en-US" sz="4400" b="1" i="1" dirty="0">
                <a:solidFill>
                  <a:srgbClr val="00FF00"/>
                </a:solidFill>
                <a:latin typeface="Book Antiqua" pitchFamily="18" charset="0"/>
              </a:rPr>
              <a:t>Anatomical reconstruction</a:t>
            </a:r>
            <a:r>
              <a:rPr lang="en-US" dirty="0">
                <a:latin typeface="Book Antiqua" pitchFamily="18" charset="0"/>
              </a:rPr>
              <a:t> </a:t>
            </a:r>
          </a:p>
          <a:p>
            <a:pPr marL="342900" indent="-342900" algn="just">
              <a:buFontTx/>
              <a:buChar char="•"/>
              <a:defRPr/>
            </a:pPr>
            <a:r>
              <a:rPr lang="en-US" sz="3200" b="1" dirty="0">
                <a:latin typeface="Book Antiqua" pitchFamily="18" charset="0"/>
              </a:rPr>
              <a:t>Is employed if the defect is small. After removal of the sac, all scar tissue is excised and the layers of the abdominal wall are defined and approximated separately</a:t>
            </a:r>
            <a:r>
              <a:rPr lang="en-US" sz="3200" dirty="0">
                <a:latin typeface="Book Antiqua" pitchFamily="18" charset="0"/>
              </a:rPr>
              <a:t> </a:t>
            </a:r>
          </a:p>
          <a:p>
            <a:pPr marL="342900" indent="-342900" algn="just">
              <a:buFontTx/>
              <a:buAutoNum type="arabicPeriod" startAt="2"/>
              <a:defRPr/>
            </a:pPr>
            <a:r>
              <a:rPr lang="en-US" sz="4400" b="1" i="1" dirty="0">
                <a:solidFill>
                  <a:srgbClr val="00FF00"/>
                </a:solidFill>
                <a:latin typeface="Book Antiqua" pitchFamily="18" charset="0"/>
              </a:rPr>
              <a:t>The keel operation</a:t>
            </a:r>
            <a:r>
              <a:rPr lang="en-US" sz="2400" dirty="0">
                <a:latin typeface="Book Antiqua" pitchFamily="18" charset="0"/>
              </a:rPr>
              <a:t> </a:t>
            </a:r>
          </a:p>
          <a:p>
            <a:pPr marL="342900" indent="-342900" algn="just">
              <a:buFontTx/>
              <a:buChar char="•"/>
              <a:defRPr/>
            </a:pPr>
            <a:r>
              <a:rPr lang="en-US" sz="3200" b="1" dirty="0">
                <a:latin typeface="Book Antiqua" pitchFamily="18" charset="0"/>
              </a:rPr>
              <a:t>Is adequate for vertical incisional hernias The technique is the same as for divarication of the recti </a:t>
            </a:r>
          </a:p>
        </p:txBody>
      </p:sp>
    </p:spTree>
    <p:extLst>
      <p:ext uri="{BB962C8B-B14F-4D97-AF65-F5344CB8AC3E}">
        <p14:creationId xmlns:p14="http://schemas.microsoft.com/office/powerpoint/2010/main" val="4097554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Text Box 4"/>
          <p:cNvSpPr txBox="1">
            <a:spLocks noChangeArrowheads="1"/>
          </p:cNvSpPr>
          <p:nvPr/>
        </p:nvSpPr>
        <p:spPr bwMode="auto">
          <a:xfrm>
            <a:off x="152400" y="0"/>
            <a:ext cx="8839200" cy="7232650"/>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marL="342900" indent="-342900" algn="just">
              <a:buFontTx/>
              <a:buAutoNum type="arabicPeriod" startAt="3"/>
              <a:defRPr/>
            </a:pPr>
            <a:r>
              <a:rPr lang="en-US" sz="4400" b="1" i="1" dirty="0" err="1">
                <a:solidFill>
                  <a:srgbClr val="00FF00"/>
                </a:solidFill>
                <a:latin typeface="Book Antiqua" pitchFamily="18" charset="0"/>
              </a:rPr>
              <a:t>Cattell’s</a:t>
            </a:r>
            <a:r>
              <a:rPr lang="en-US" sz="4400" b="1" i="1" dirty="0">
                <a:solidFill>
                  <a:srgbClr val="00FF00"/>
                </a:solidFill>
                <a:latin typeface="Book Antiqua" pitchFamily="18" charset="0"/>
              </a:rPr>
              <a:t> “five-layer” repair</a:t>
            </a:r>
            <a:r>
              <a:rPr lang="en-US" b="1" dirty="0">
                <a:latin typeface="Book Antiqua" pitchFamily="18" charset="0"/>
              </a:rPr>
              <a:t> </a:t>
            </a:r>
          </a:p>
          <a:p>
            <a:pPr marL="342900" indent="-342900" algn="just">
              <a:buFontTx/>
              <a:buChar char="•"/>
              <a:defRPr/>
            </a:pPr>
            <a:r>
              <a:rPr lang="en-US" sz="2700" b="1" dirty="0">
                <a:latin typeface="Book Antiqua" pitchFamily="18" charset="0"/>
              </a:rPr>
              <a:t>Is a simple and effective method. Starting within the Opened sac, the peritoneum and underlying fibrous edges of the defect are approximated with a continuous interlocking suture of strong </a:t>
            </a:r>
            <a:r>
              <a:rPr lang="en-US" sz="2700" b="1" dirty="0" err="1">
                <a:latin typeface="Book Antiqua" pitchFamily="18" charset="0"/>
              </a:rPr>
              <a:t>chromicized</a:t>
            </a:r>
            <a:r>
              <a:rPr lang="en-US" sz="2700" b="1" dirty="0">
                <a:latin typeface="Book Antiqua" pitchFamily="18" charset="0"/>
              </a:rPr>
              <a:t> catgut </a:t>
            </a:r>
          </a:p>
          <a:p>
            <a:pPr marL="342900" indent="-342900" algn="just">
              <a:buFontTx/>
              <a:buChar char="•"/>
              <a:defRPr/>
            </a:pPr>
            <a:r>
              <a:rPr lang="en-US" sz="2700" b="1" dirty="0">
                <a:latin typeface="Book Antiqua" pitchFamily="18" charset="0"/>
              </a:rPr>
              <a:t>The sac is then excised 2 cm. distal to the suture and its cut edges are united with a continuous catgut suture </a:t>
            </a:r>
          </a:p>
          <a:p>
            <a:pPr marL="342900" indent="-342900" algn="just">
              <a:buFontTx/>
              <a:buChar char="•"/>
              <a:defRPr/>
            </a:pPr>
            <a:r>
              <a:rPr lang="en-US" sz="2700" b="1" dirty="0">
                <a:latin typeface="Book Antiqua" pitchFamily="18" charset="0"/>
              </a:rPr>
              <a:t>An elliptical incision is made 2 cm. lateral to the previous suture line, and the medial flaps are approximated </a:t>
            </a:r>
          </a:p>
          <a:p>
            <a:pPr marL="342900" indent="-342900" algn="just">
              <a:buFontTx/>
              <a:buChar char="•"/>
              <a:defRPr/>
            </a:pPr>
            <a:r>
              <a:rPr lang="en-US" sz="2700" b="1" dirty="0">
                <a:latin typeface="Book Antiqua" pitchFamily="18" charset="0"/>
              </a:rPr>
              <a:t>The muscles on either side are now drawn together. by interrupted stitches, and then the lateral </a:t>
            </a:r>
            <a:r>
              <a:rPr lang="en-US" sz="2700" b="1" dirty="0" err="1">
                <a:latin typeface="Book Antiqua" pitchFamily="18" charset="0"/>
              </a:rPr>
              <a:t>aponeurotic</a:t>
            </a:r>
            <a:r>
              <a:rPr lang="en-US" sz="2700" b="1" dirty="0">
                <a:latin typeface="Book Antiqua" pitchFamily="18" charset="0"/>
              </a:rPr>
              <a:t> flaps are united over the muscles with stainless steel or silk sutures </a:t>
            </a:r>
          </a:p>
        </p:txBody>
      </p:sp>
    </p:spTree>
    <p:extLst>
      <p:ext uri="{BB962C8B-B14F-4D97-AF65-F5344CB8AC3E}">
        <p14:creationId xmlns:p14="http://schemas.microsoft.com/office/powerpoint/2010/main" val="3160857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Text Box 4"/>
          <p:cNvSpPr txBox="1">
            <a:spLocks noChangeArrowheads="1"/>
          </p:cNvSpPr>
          <p:nvPr/>
        </p:nvSpPr>
        <p:spPr bwMode="auto">
          <a:xfrm>
            <a:off x="609600" y="1066800"/>
            <a:ext cx="8305800" cy="1754188"/>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marL="342900" indent="-342900" algn="just">
              <a:spcBef>
                <a:spcPct val="50000"/>
              </a:spcBef>
              <a:buFontTx/>
              <a:buAutoNum type="arabicPeriod" startAt="4"/>
              <a:defRPr/>
            </a:pPr>
            <a:r>
              <a:rPr lang="en-US" sz="4400" b="1" i="1" dirty="0" err="1">
                <a:solidFill>
                  <a:srgbClr val="00FF00"/>
                </a:solidFill>
                <a:latin typeface="Book Antiqua" pitchFamily="18" charset="0"/>
              </a:rPr>
              <a:t>Hernioplasty</a:t>
            </a:r>
            <a:r>
              <a:rPr lang="en-US" dirty="0">
                <a:latin typeface="Book Antiqua" pitchFamily="18" charset="0"/>
              </a:rPr>
              <a:t>  </a:t>
            </a:r>
            <a:r>
              <a:rPr lang="en-US" sz="3200" b="1" dirty="0">
                <a:latin typeface="Book Antiqua" pitchFamily="18" charset="0"/>
              </a:rPr>
              <a:t>by prosthetic mesh, skin grafting or metallic transplant may be necessary when the defect is very wide </a:t>
            </a:r>
          </a:p>
        </p:txBody>
      </p:sp>
    </p:spTree>
    <p:extLst>
      <p:ext uri="{BB962C8B-B14F-4D97-AF65-F5344CB8AC3E}">
        <p14:creationId xmlns:p14="http://schemas.microsoft.com/office/powerpoint/2010/main" val="1210408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Text Box 4"/>
          <p:cNvSpPr txBox="1">
            <a:spLocks noChangeArrowheads="1"/>
          </p:cNvSpPr>
          <p:nvPr/>
        </p:nvSpPr>
        <p:spPr bwMode="auto">
          <a:xfrm>
            <a:off x="76200" y="-76200"/>
            <a:ext cx="8991600" cy="7062788"/>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3200" b="1" dirty="0">
                <a:solidFill>
                  <a:srgbClr val="FF0000"/>
                </a:solidFill>
                <a:latin typeface="Book Antiqua" pitchFamily="18" charset="0"/>
              </a:rPr>
              <a:t>Incidence:</a:t>
            </a:r>
            <a:r>
              <a:rPr lang="en-US" dirty="0">
                <a:latin typeface="Book Antiqua" pitchFamily="18" charset="0"/>
              </a:rPr>
              <a:t> </a:t>
            </a:r>
            <a:r>
              <a:rPr lang="en-US" sz="2500" b="1" dirty="0">
                <a:latin typeface="Book Antiqua" pitchFamily="18" charset="0"/>
              </a:rPr>
              <a:t>Common in adult males and females.</a:t>
            </a:r>
            <a:r>
              <a:rPr lang="en-US" sz="2500" b="1" dirty="0">
                <a:solidFill>
                  <a:schemeClr val="bg1"/>
                </a:solidFill>
                <a:latin typeface="Book Antiqua" pitchFamily="18" charset="0"/>
              </a:rPr>
              <a:t> </a:t>
            </a:r>
          </a:p>
          <a:p>
            <a:pPr algn="just">
              <a:defRPr/>
            </a:pPr>
            <a:r>
              <a:rPr lang="en-US" sz="3200" b="1" dirty="0">
                <a:solidFill>
                  <a:srgbClr val="FF0000"/>
                </a:solidFill>
                <a:latin typeface="Book Antiqua" pitchFamily="18" charset="0"/>
              </a:rPr>
              <a:t>Pathology:</a:t>
            </a:r>
            <a:r>
              <a:rPr lang="en-US" b="1" dirty="0">
                <a:latin typeface="Book Antiqua" pitchFamily="18" charset="0"/>
              </a:rPr>
              <a:t> </a:t>
            </a:r>
            <a:endParaRPr lang="en-US" dirty="0">
              <a:latin typeface="Book Antiqua" pitchFamily="18" charset="0"/>
            </a:endParaRPr>
          </a:p>
          <a:p>
            <a:pPr algn="just">
              <a:buFontTx/>
              <a:buChar char="•"/>
              <a:defRPr/>
            </a:pPr>
            <a:r>
              <a:rPr lang="en-US" sz="2500" b="1" dirty="0">
                <a:latin typeface="Book Antiqua" pitchFamily="18" charset="0"/>
              </a:rPr>
              <a:t>Protrusion of a lobule of </a:t>
            </a:r>
            <a:r>
              <a:rPr lang="en-US" sz="2500" b="1" dirty="0" err="1">
                <a:latin typeface="Book Antiqua" pitchFamily="18" charset="0"/>
              </a:rPr>
              <a:t>extraperitoneal</a:t>
            </a:r>
            <a:r>
              <a:rPr lang="en-US" sz="2500" b="1" dirty="0">
                <a:latin typeface="Book Antiqua" pitchFamily="18" charset="0"/>
              </a:rPr>
              <a:t> fat through a defect in the interlacing fibers of the </a:t>
            </a:r>
            <a:r>
              <a:rPr lang="en-US" sz="2500" b="1" dirty="0" err="1">
                <a:latin typeface="Book Antiqua" pitchFamily="18" charset="0"/>
              </a:rPr>
              <a:t>linea</a:t>
            </a:r>
            <a:r>
              <a:rPr lang="en-US" sz="2500" b="1" dirty="0">
                <a:latin typeface="Book Antiqua" pitchFamily="18" charset="0"/>
              </a:rPr>
              <a:t> alba. It may be single or multiple</a:t>
            </a:r>
          </a:p>
          <a:p>
            <a:pPr algn="just">
              <a:buFontTx/>
              <a:buChar char="•"/>
              <a:defRPr/>
            </a:pPr>
            <a:r>
              <a:rPr lang="en-US" sz="2500" b="1" dirty="0">
                <a:latin typeface="Book Antiqua" pitchFamily="18" charset="0"/>
              </a:rPr>
              <a:t>It has no sac, when it enlarges it may have a small conical one with a piece of </a:t>
            </a:r>
            <a:r>
              <a:rPr lang="en-US" sz="2500" b="1" dirty="0" err="1">
                <a:latin typeface="Book Antiqua" pitchFamily="18" charset="0"/>
              </a:rPr>
              <a:t>omentum</a:t>
            </a:r>
            <a:r>
              <a:rPr lang="en-US" sz="2500" b="1" dirty="0">
                <a:latin typeface="Book Antiqua" pitchFamily="18" charset="0"/>
              </a:rPr>
              <a:t> as contents changing into </a:t>
            </a:r>
            <a:r>
              <a:rPr lang="en-US" sz="2500" b="1" dirty="0" err="1">
                <a:latin typeface="Book Antiqua" pitchFamily="18" charset="0"/>
              </a:rPr>
              <a:t>epigastric</a:t>
            </a:r>
            <a:r>
              <a:rPr lang="en-US" sz="2500" b="1" dirty="0">
                <a:latin typeface="Book Antiqua" pitchFamily="18" charset="0"/>
              </a:rPr>
              <a:t> hernia</a:t>
            </a:r>
          </a:p>
          <a:p>
            <a:pPr algn="just">
              <a:buFontTx/>
              <a:buChar char="•"/>
              <a:defRPr/>
            </a:pPr>
            <a:r>
              <a:rPr lang="en-US" sz="2500" b="1" dirty="0">
                <a:latin typeface="Book Antiqua" pitchFamily="18" charset="0"/>
              </a:rPr>
              <a:t>The coverings are skin and subcutaneous tissue</a:t>
            </a:r>
          </a:p>
          <a:p>
            <a:pPr algn="just">
              <a:defRPr/>
            </a:pPr>
            <a:r>
              <a:rPr lang="en-US" sz="3200" b="1" dirty="0">
                <a:solidFill>
                  <a:srgbClr val="FF0000"/>
                </a:solidFill>
                <a:latin typeface="Book Antiqua" pitchFamily="18" charset="0"/>
              </a:rPr>
              <a:t>Complications:</a:t>
            </a:r>
            <a:r>
              <a:rPr lang="en-US" b="1" dirty="0">
                <a:latin typeface="Book Antiqua" pitchFamily="18" charset="0"/>
              </a:rPr>
              <a:t> </a:t>
            </a:r>
            <a:r>
              <a:rPr lang="en-US" sz="2500" b="1" dirty="0">
                <a:latin typeface="Book Antiqua" pitchFamily="18" charset="0"/>
              </a:rPr>
              <a:t>Rare </a:t>
            </a:r>
          </a:p>
          <a:p>
            <a:pPr algn="just">
              <a:defRPr/>
            </a:pPr>
            <a:r>
              <a:rPr lang="en-US" sz="3200" b="1" dirty="0">
                <a:solidFill>
                  <a:srgbClr val="FF0000"/>
                </a:solidFill>
                <a:latin typeface="Book Antiqua" pitchFamily="18" charset="0"/>
              </a:rPr>
              <a:t>Clinical Picture: </a:t>
            </a:r>
          </a:p>
          <a:p>
            <a:pPr algn="just">
              <a:buFontTx/>
              <a:buChar char="•"/>
              <a:defRPr/>
            </a:pPr>
            <a:r>
              <a:rPr lang="en-US" sz="2500" b="1" dirty="0">
                <a:latin typeface="Book Antiqua" pitchFamily="18" charset="0"/>
              </a:rPr>
              <a:t>A midline </a:t>
            </a:r>
            <a:r>
              <a:rPr lang="en-US" sz="2500" b="1" dirty="0" err="1">
                <a:latin typeface="Book Antiqua" pitchFamily="18" charset="0"/>
              </a:rPr>
              <a:t>supraumbilical</a:t>
            </a:r>
            <a:r>
              <a:rPr lang="en-US" sz="2500" b="1" dirty="0">
                <a:latin typeface="Book Antiqua" pitchFamily="18" charset="0"/>
              </a:rPr>
              <a:t> small sized swelling, occasionally tender, gives an impulse on cough. It is rarely reducible</a:t>
            </a:r>
          </a:p>
          <a:p>
            <a:pPr algn="just">
              <a:buFontTx/>
              <a:buChar char="•"/>
              <a:defRPr/>
            </a:pPr>
            <a:r>
              <a:rPr lang="en-US" sz="2500" b="1" dirty="0">
                <a:latin typeface="Book Antiqua" pitchFamily="18" charset="0"/>
              </a:rPr>
              <a:t>The piece of </a:t>
            </a:r>
            <a:r>
              <a:rPr lang="en-US" sz="2500" b="1" dirty="0" err="1">
                <a:latin typeface="Book Antiqua" pitchFamily="18" charset="0"/>
              </a:rPr>
              <a:t>omentum</a:t>
            </a:r>
            <a:r>
              <a:rPr lang="en-US" sz="2500" b="1" dirty="0">
                <a:latin typeface="Book Antiqua" pitchFamily="18" charset="0"/>
              </a:rPr>
              <a:t> included in the hernia may pull on the stomach, giving rise to dyspeptic symptoms very much simulating a peptic ulcer </a:t>
            </a:r>
          </a:p>
        </p:txBody>
      </p:sp>
    </p:spTree>
    <p:extLst>
      <p:ext uri="{BB962C8B-B14F-4D97-AF65-F5344CB8AC3E}">
        <p14:creationId xmlns:p14="http://schemas.microsoft.com/office/powerpoint/2010/main" val="3560441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Text Box 4"/>
          <p:cNvSpPr txBox="1">
            <a:spLocks noChangeArrowheads="1"/>
          </p:cNvSpPr>
          <p:nvPr/>
        </p:nvSpPr>
        <p:spPr bwMode="auto">
          <a:xfrm>
            <a:off x="0" y="914400"/>
            <a:ext cx="8991600" cy="4267200"/>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4400" b="1" dirty="0">
                <a:solidFill>
                  <a:srgbClr val="FF0000"/>
                </a:solidFill>
                <a:latin typeface="Book Antiqua" pitchFamily="18" charset="0"/>
              </a:rPr>
              <a:t>Treatment:</a:t>
            </a:r>
            <a:r>
              <a:rPr lang="en-US" sz="2800" b="1" dirty="0">
                <a:latin typeface="Book Antiqua" pitchFamily="18" charset="0"/>
              </a:rPr>
              <a:t> </a:t>
            </a:r>
            <a:endParaRPr lang="en-US" sz="2800" dirty="0">
              <a:latin typeface="Book Antiqua" pitchFamily="18" charset="0"/>
            </a:endParaRPr>
          </a:p>
          <a:p>
            <a:pPr algn="just">
              <a:buFont typeface="Wingdings" pitchFamily="2" charset="2"/>
              <a:buChar char="Ø"/>
              <a:defRPr/>
            </a:pPr>
            <a:r>
              <a:rPr lang="en-US" sz="4100" b="1" dirty="0">
                <a:solidFill>
                  <a:srgbClr val="DA26C5"/>
                </a:solidFill>
                <a:latin typeface="Book Antiqua" pitchFamily="18" charset="0"/>
              </a:rPr>
              <a:t>Small hernia with no sac:</a:t>
            </a:r>
            <a:r>
              <a:rPr lang="en-US" sz="3700" b="1" dirty="0">
                <a:solidFill>
                  <a:schemeClr val="bg1"/>
                </a:solidFill>
                <a:latin typeface="Book Antiqua" pitchFamily="18" charset="0"/>
              </a:rPr>
              <a:t> </a:t>
            </a:r>
            <a:r>
              <a:rPr lang="en-US" sz="3700" b="1" dirty="0">
                <a:latin typeface="Book Antiqua" pitchFamily="18" charset="0"/>
              </a:rPr>
              <a:t>Excision of the fat lobule and repair of the defect in the </a:t>
            </a:r>
            <a:r>
              <a:rPr lang="en-US" sz="3700" b="1" dirty="0" err="1">
                <a:latin typeface="Book Antiqua" pitchFamily="18" charset="0"/>
              </a:rPr>
              <a:t>linea</a:t>
            </a:r>
            <a:r>
              <a:rPr lang="en-US" sz="3700" b="1" dirty="0">
                <a:latin typeface="Book Antiqua" pitchFamily="18" charset="0"/>
              </a:rPr>
              <a:t> alba </a:t>
            </a:r>
          </a:p>
          <a:p>
            <a:pPr algn="just">
              <a:buFont typeface="Wingdings" pitchFamily="2" charset="2"/>
              <a:buChar char="Ø"/>
              <a:defRPr/>
            </a:pPr>
            <a:r>
              <a:rPr lang="en-US" sz="4100" b="1" dirty="0">
                <a:solidFill>
                  <a:srgbClr val="DA26C5"/>
                </a:solidFill>
                <a:latin typeface="Book Antiqua" pitchFamily="18" charset="0"/>
              </a:rPr>
              <a:t>Large hernia:</a:t>
            </a:r>
            <a:r>
              <a:rPr lang="en-US" sz="3700" b="1" dirty="0">
                <a:solidFill>
                  <a:schemeClr val="bg1"/>
                </a:solidFill>
                <a:latin typeface="Book Antiqua" pitchFamily="18" charset="0"/>
              </a:rPr>
              <a:t> </a:t>
            </a:r>
            <a:r>
              <a:rPr lang="en-US" sz="4000" b="1" i="1" dirty="0">
                <a:solidFill>
                  <a:srgbClr val="00FF00"/>
                </a:solidFill>
                <a:latin typeface="Book Antiqua" pitchFamily="18" charset="0"/>
              </a:rPr>
              <a:t>Mayo's operation</a:t>
            </a:r>
            <a:r>
              <a:rPr lang="en-US" sz="3700" b="1" dirty="0">
                <a:solidFill>
                  <a:schemeClr val="bg1"/>
                </a:solidFill>
                <a:latin typeface="Book Antiqua" pitchFamily="18" charset="0"/>
              </a:rPr>
              <a:t> </a:t>
            </a:r>
            <a:r>
              <a:rPr lang="en-US" sz="3700" b="1" dirty="0">
                <a:latin typeface="Book Antiqua" pitchFamily="18" charset="0"/>
              </a:rPr>
              <a:t>as for P.U.H. which is called with recurrence so better for </a:t>
            </a:r>
            <a:r>
              <a:rPr lang="en-US" sz="3700" b="1" dirty="0" err="1">
                <a:latin typeface="Book Antiqua" pitchFamily="18" charset="0"/>
              </a:rPr>
              <a:t>hernioplasty</a:t>
            </a:r>
            <a:r>
              <a:rPr lang="en-US" sz="3700" b="1" dirty="0">
                <a:latin typeface="Book Antiqua" pitchFamily="18" charset="0"/>
              </a:rPr>
              <a:t> </a:t>
            </a:r>
          </a:p>
        </p:txBody>
      </p:sp>
    </p:spTree>
    <p:extLst>
      <p:ext uri="{BB962C8B-B14F-4D97-AF65-F5344CB8AC3E}">
        <p14:creationId xmlns:p14="http://schemas.microsoft.com/office/powerpoint/2010/main" val="3858238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Text Box 4"/>
          <p:cNvSpPr txBox="1">
            <a:spLocks noChangeArrowheads="1"/>
          </p:cNvSpPr>
          <p:nvPr/>
        </p:nvSpPr>
        <p:spPr bwMode="auto">
          <a:xfrm>
            <a:off x="1066800" y="2530475"/>
            <a:ext cx="7467600" cy="1446213"/>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4400" b="1" dirty="0">
                <a:solidFill>
                  <a:srgbClr val="FFFF00"/>
                </a:solidFill>
                <a:latin typeface="Book Antiqua" pitchFamily="18" charset="0"/>
              </a:rPr>
              <a:t>DIVARICATION OF THE RECTI</a:t>
            </a:r>
          </a:p>
        </p:txBody>
      </p:sp>
    </p:spTree>
    <p:extLst>
      <p:ext uri="{BB962C8B-B14F-4D97-AF65-F5344CB8AC3E}">
        <p14:creationId xmlns:p14="http://schemas.microsoft.com/office/powerpoint/2010/main" val="1788238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152400" y="381000"/>
            <a:ext cx="8915400" cy="6032500"/>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2900" b="1" dirty="0">
                <a:latin typeface="Book Antiqua" pitchFamily="18" charset="0"/>
              </a:rPr>
              <a:t>1. Babies: Above the umbilicus, self limited with development</a:t>
            </a:r>
          </a:p>
          <a:p>
            <a:pPr algn="just">
              <a:defRPr/>
            </a:pPr>
            <a:r>
              <a:rPr lang="en-US" sz="2900" b="1" dirty="0">
                <a:latin typeface="Book Antiqua" pitchFamily="18" charset="0"/>
              </a:rPr>
              <a:t>2. Adults: Very common in Egypt, with association of </a:t>
            </a:r>
            <a:r>
              <a:rPr lang="en-US" sz="2900" b="1" dirty="0" err="1">
                <a:latin typeface="Book Antiqua" pitchFamily="18" charset="0"/>
              </a:rPr>
              <a:t>Bilharzial</a:t>
            </a:r>
            <a:r>
              <a:rPr lang="en-US" sz="2900" b="1" dirty="0">
                <a:latin typeface="Book Antiqua" pitchFamily="18" charset="0"/>
              </a:rPr>
              <a:t> </a:t>
            </a:r>
            <a:r>
              <a:rPr lang="en-US" sz="2900" b="1" dirty="0" err="1">
                <a:latin typeface="Book Antiqua" pitchFamily="18" charset="0"/>
              </a:rPr>
              <a:t>hepatosplenomegaly</a:t>
            </a:r>
            <a:r>
              <a:rPr lang="en-US" sz="2900" b="1" dirty="0">
                <a:latin typeface="Book Antiqua" pitchFamily="18" charset="0"/>
              </a:rPr>
              <a:t> syndrome. Also common in multiparous females</a:t>
            </a:r>
            <a:r>
              <a:rPr lang="en-US" sz="3700" b="1" dirty="0">
                <a:solidFill>
                  <a:schemeClr val="bg1"/>
                </a:solidFill>
                <a:latin typeface="Book Antiqua" pitchFamily="18" charset="0"/>
              </a:rPr>
              <a:t> </a:t>
            </a:r>
          </a:p>
          <a:p>
            <a:pPr algn="just">
              <a:defRPr/>
            </a:pPr>
            <a:r>
              <a:rPr lang="en-US" sz="4400" b="1" dirty="0">
                <a:solidFill>
                  <a:srgbClr val="FF0000"/>
                </a:solidFill>
                <a:latin typeface="Book Antiqua" pitchFamily="18" charset="0"/>
              </a:rPr>
              <a:t>Pathology:</a:t>
            </a:r>
            <a:r>
              <a:rPr lang="en-US" b="1" dirty="0">
                <a:latin typeface="Book Antiqua" pitchFamily="18" charset="0"/>
              </a:rPr>
              <a:t> </a:t>
            </a:r>
          </a:p>
          <a:p>
            <a:pPr algn="just">
              <a:defRPr/>
            </a:pPr>
            <a:r>
              <a:rPr lang="en-US" sz="2900" b="1" dirty="0">
                <a:latin typeface="Book Antiqua" pitchFamily="18" charset="0"/>
              </a:rPr>
              <a:t>Linea alba stretched into a weak wide fibrous sheet, with the recti separated and attenuated </a:t>
            </a:r>
          </a:p>
          <a:p>
            <a:pPr algn="just">
              <a:defRPr/>
            </a:pPr>
            <a:r>
              <a:rPr lang="en-US" sz="4400" b="1" dirty="0">
                <a:solidFill>
                  <a:srgbClr val="FF0000"/>
                </a:solidFill>
                <a:latin typeface="Book Antiqua" pitchFamily="18" charset="0"/>
              </a:rPr>
              <a:t>Clinical Picture:</a:t>
            </a:r>
            <a:r>
              <a:rPr lang="en-US" b="1" dirty="0">
                <a:latin typeface="Book Antiqua" pitchFamily="18" charset="0"/>
              </a:rPr>
              <a:t> </a:t>
            </a:r>
          </a:p>
          <a:p>
            <a:pPr algn="just">
              <a:defRPr/>
            </a:pPr>
            <a:r>
              <a:rPr lang="en-US" sz="2900" b="1" dirty="0">
                <a:latin typeface="Book Antiqua" pitchFamily="18" charset="0"/>
              </a:rPr>
              <a:t>1. On straining a bulge appears between the recti </a:t>
            </a:r>
          </a:p>
          <a:p>
            <a:pPr algn="just">
              <a:defRPr/>
            </a:pPr>
            <a:r>
              <a:rPr lang="en-US" sz="2900" b="1" dirty="0">
                <a:latin typeface="Book Antiqua" pitchFamily="18" charset="0"/>
              </a:rPr>
              <a:t>2. The gap is felt by the examining fingers when the abdomen relaxes </a:t>
            </a:r>
          </a:p>
        </p:txBody>
      </p:sp>
    </p:spTree>
    <p:extLst>
      <p:ext uri="{BB962C8B-B14F-4D97-AF65-F5344CB8AC3E}">
        <p14:creationId xmlns:p14="http://schemas.microsoft.com/office/powerpoint/2010/main" val="2709552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0" y="76200"/>
            <a:ext cx="9144000" cy="6862763"/>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4400" b="1" dirty="0">
                <a:solidFill>
                  <a:srgbClr val="FF0000"/>
                </a:solidFill>
                <a:latin typeface="Book Antiqua" pitchFamily="18" charset="0"/>
              </a:rPr>
              <a:t>Treatment:</a:t>
            </a:r>
            <a:r>
              <a:rPr lang="en-US" b="1" dirty="0">
                <a:latin typeface="Book Antiqua" pitchFamily="18" charset="0"/>
              </a:rPr>
              <a:t> </a:t>
            </a:r>
          </a:p>
          <a:p>
            <a:pPr algn="just">
              <a:defRPr/>
            </a:pPr>
            <a:r>
              <a:rPr lang="en-US" sz="3200" b="1" dirty="0">
                <a:latin typeface="Book Antiqua" pitchFamily="18" charset="0"/>
              </a:rPr>
              <a:t>1. Babies: Abdominal belt, the condition is self limited </a:t>
            </a:r>
          </a:p>
          <a:p>
            <a:pPr algn="just">
              <a:defRPr/>
            </a:pPr>
            <a:r>
              <a:rPr lang="en-US" sz="3200" b="1" dirty="0">
                <a:latin typeface="Book Antiqua" pitchFamily="18" charset="0"/>
              </a:rPr>
              <a:t>2. Old friable patients: Abdominal corset </a:t>
            </a:r>
          </a:p>
          <a:p>
            <a:pPr algn="just">
              <a:defRPr/>
            </a:pPr>
            <a:r>
              <a:rPr lang="en-US" sz="3200" b="1" dirty="0">
                <a:latin typeface="Book Antiqua" pitchFamily="18" charset="0"/>
              </a:rPr>
              <a:t>3. Fit adults: </a:t>
            </a:r>
          </a:p>
          <a:p>
            <a:pPr algn="just">
              <a:defRPr/>
            </a:pPr>
            <a:r>
              <a:rPr lang="en-US" sz="3200" b="1" dirty="0">
                <a:latin typeface="Book Antiqua" pitchFamily="18" charset="0"/>
              </a:rPr>
              <a:t>a. Correct the cause first</a:t>
            </a:r>
          </a:p>
          <a:p>
            <a:pPr algn="just">
              <a:defRPr/>
            </a:pPr>
            <a:r>
              <a:rPr lang="en-US" sz="3200" b="1" dirty="0">
                <a:latin typeface="Book Antiqua" pitchFamily="18" charset="0"/>
              </a:rPr>
              <a:t>b. Operation:</a:t>
            </a:r>
          </a:p>
          <a:p>
            <a:pPr algn="just">
              <a:defRPr/>
            </a:pPr>
            <a:r>
              <a:rPr lang="en-US" sz="4400" b="1" i="1" dirty="0">
                <a:solidFill>
                  <a:srgbClr val="00FF00"/>
                </a:solidFill>
                <a:latin typeface="Book Antiqua" pitchFamily="18" charset="0"/>
              </a:rPr>
              <a:t>Vertical Mayo's repair:</a:t>
            </a:r>
            <a:r>
              <a:rPr lang="en-US" sz="2000" b="1" dirty="0">
                <a:latin typeface="Book Antiqua" pitchFamily="18" charset="0"/>
              </a:rPr>
              <a:t> </a:t>
            </a:r>
            <a:r>
              <a:rPr lang="en-US" sz="3200" b="1" dirty="0">
                <a:latin typeface="Book Antiqua" pitchFamily="18" charset="0"/>
              </a:rPr>
              <a:t>Using a longitudinal incision, the widened </a:t>
            </a:r>
            <a:r>
              <a:rPr lang="en-US" sz="3200" b="1" dirty="0" err="1">
                <a:latin typeface="Book Antiqua" pitchFamily="18" charset="0"/>
              </a:rPr>
              <a:t>linea</a:t>
            </a:r>
            <a:r>
              <a:rPr lang="en-US" sz="3200" b="1" dirty="0">
                <a:latin typeface="Book Antiqua" pitchFamily="18" charset="0"/>
              </a:rPr>
              <a:t> alba and peritoneum are opened longitudinally in the midline </a:t>
            </a:r>
          </a:p>
          <a:p>
            <a:pPr algn="just">
              <a:defRPr/>
            </a:pPr>
            <a:r>
              <a:rPr lang="en-US" sz="3200" b="1" dirty="0">
                <a:latin typeface="Book Antiqua" pitchFamily="18" charset="0"/>
              </a:rPr>
              <a:t>The 2 sides are overlapped by mattress sutures and the skin is closed with a drain  </a:t>
            </a:r>
          </a:p>
        </p:txBody>
      </p:sp>
    </p:spTree>
    <p:extLst>
      <p:ext uri="{BB962C8B-B14F-4D97-AF65-F5344CB8AC3E}">
        <p14:creationId xmlns:p14="http://schemas.microsoft.com/office/powerpoint/2010/main" val="2220165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Text Box 4"/>
          <p:cNvSpPr txBox="1">
            <a:spLocks noChangeArrowheads="1"/>
          </p:cNvSpPr>
          <p:nvPr/>
        </p:nvSpPr>
        <p:spPr bwMode="auto">
          <a:xfrm>
            <a:off x="0" y="-76200"/>
            <a:ext cx="8915400" cy="6923088"/>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defRPr/>
            </a:pPr>
            <a:r>
              <a:rPr lang="en-US" sz="4400" b="1" dirty="0">
                <a:solidFill>
                  <a:srgbClr val="FF0000"/>
                </a:solidFill>
                <a:latin typeface="Book Antiqua" pitchFamily="18" charset="0"/>
              </a:rPr>
              <a:t>Keel's Repair: </a:t>
            </a:r>
          </a:p>
          <a:p>
            <a:pPr algn="just">
              <a:defRPr/>
            </a:pPr>
            <a:r>
              <a:rPr lang="en-US" sz="4100" b="1" dirty="0">
                <a:solidFill>
                  <a:srgbClr val="DA26C5"/>
                </a:solidFill>
                <a:latin typeface="Book Antiqua" pitchFamily="18" charset="0"/>
              </a:rPr>
              <a:t>Indications:</a:t>
            </a:r>
            <a:r>
              <a:rPr lang="en-US" sz="3700" b="1" dirty="0">
                <a:solidFill>
                  <a:schemeClr val="bg1"/>
                </a:solidFill>
                <a:latin typeface="Book Antiqua" pitchFamily="18" charset="0"/>
              </a:rPr>
              <a:t> </a:t>
            </a:r>
          </a:p>
          <a:p>
            <a:pPr algn="just">
              <a:defRPr/>
            </a:pPr>
            <a:r>
              <a:rPr lang="en-US" sz="3300" b="1" dirty="0">
                <a:latin typeface="Book Antiqua" pitchFamily="18" charset="0"/>
              </a:rPr>
              <a:t>All hernia of the middle line with: </a:t>
            </a:r>
          </a:p>
          <a:p>
            <a:pPr algn="just">
              <a:defRPr/>
            </a:pPr>
            <a:r>
              <a:rPr lang="en-US" sz="3300" b="1" dirty="0">
                <a:latin typeface="Book Antiqua" pitchFamily="18" charset="0"/>
              </a:rPr>
              <a:t>a. Wide neck. b. Reducible contents. c. Not </a:t>
            </a:r>
            <a:r>
              <a:rPr lang="en-US" sz="3300" b="1" dirty="0" err="1">
                <a:latin typeface="Book Antiqua" pitchFamily="18" charset="0"/>
              </a:rPr>
              <a:t>loculated</a:t>
            </a:r>
            <a:endParaRPr lang="en-US" sz="3300" b="1" dirty="0">
              <a:latin typeface="Book Antiqua" pitchFamily="18" charset="0"/>
            </a:endParaRPr>
          </a:p>
          <a:p>
            <a:pPr algn="just">
              <a:buFontTx/>
              <a:buChar char="•"/>
              <a:defRPr/>
            </a:pPr>
            <a:r>
              <a:rPr lang="en-US" sz="3300" b="1" dirty="0">
                <a:latin typeface="Book Antiqua" pitchFamily="18" charset="0"/>
              </a:rPr>
              <a:t>Using a longitudinal incision the peritoneum is identified and dissected down to the neck Without opening the sac it is pushed back in the abdomen, and by a series of inverting sutures the edges of the defect are closed </a:t>
            </a:r>
          </a:p>
          <a:p>
            <a:pPr algn="just">
              <a:buFontTx/>
              <a:buChar char="•"/>
              <a:defRPr/>
            </a:pPr>
            <a:r>
              <a:rPr lang="en-US" sz="3300" b="1" dirty="0">
                <a:latin typeface="Book Antiqua" pitchFamily="18" charset="0"/>
              </a:rPr>
              <a:t>Viewed in cross section this repair looks like the Keel of a boat </a:t>
            </a:r>
          </a:p>
        </p:txBody>
      </p:sp>
    </p:spTree>
    <p:extLst>
      <p:ext uri="{BB962C8B-B14F-4D97-AF65-F5344CB8AC3E}">
        <p14:creationId xmlns:p14="http://schemas.microsoft.com/office/powerpoint/2010/main" val="89885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0" y="76200"/>
            <a:ext cx="9144000" cy="6832600"/>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5400" b="1" dirty="0">
                <a:solidFill>
                  <a:srgbClr val="FFFF00"/>
                </a:solidFill>
                <a:latin typeface="Book Antiqua" pitchFamily="18" charset="0"/>
              </a:rPr>
              <a:t> </a:t>
            </a:r>
            <a:r>
              <a:rPr lang="en-US" sz="5400" b="1" dirty="0" err="1" smtClean="0">
                <a:solidFill>
                  <a:srgbClr val="FFFF00"/>
                </a:solidFill>
                <a:latin typeface="Book Antiqua" pitchFamily="18" charset="0"/>
              </a:rPr>
              <a:t>Spigelian</a:t>
            </a:r>
            <a:r>
              <a:rPr lang="en-US" sz="5400" b="1" dirty="0" smtClean="0">
                <a:solidFill>
                  <a:srgbClr val="FFFF00"/>
                </a:solidFill>
                <a:latin typeface="Book Antiqua" pitchFamily="18" charset="0"/>
              </a:rPr>
              <a:t> </a:t>
            </a:r>
            <a:r>
              <a:rPr lang="en-US" sz="5400" b="1" dirty="0">
                <a:solidFill>
                  <a:srgbClr val="FFFF00"/>
                </a:solidFill>
                <a:latin typeface="Book Antiqua" pitchFamily="18" charset="0"/>
              </a:rPr>
              <a:t>Hernia</a:t>
            </a:r>
            <a:r>
              <a:rPr lang="en-US" dirty="0">
                <a:latin typeface="Book Antiqua" pitchFamily="18" charset="0"/>
              </a:rPr>
              <a:t> </a:t>
            </a:r>
          </a:p>
          <a:p>
            <a:pPr algn="just">
              <a:buFontTx/>
              <a:buChar char="•"/>
              <a:defRPr/>
            </a:pPr>
            <a:r>
              <a:rPr lang="en-US" sz="3400" b="1" dirty="0">
                <a:latin typeface="Book Antiqua" pitchFamily="18" charset="0"/>
              </a:rPr>
              <a:t>This is a </a:t>
            </a:r>
            <a:r>
              <a:rPr lang="en-US" sz="3400" b="1" dirty="0" err="1">
                <a:latin typeface="Book Antiqua" pitchFamily="18" charset="0"/>
              </a:rPr>
              <a:t>hernial</a:t>
            </a:r>
            <a:r>
              <a:rPr lang="en-US" sz="3400" b="1" dirty="0">
                <a:latin typeface="Book Antiqua" pitchFamily="18" charset="0"/>
              </a:rPr>
              <a:t> protrusion through the </a:t>
            </a:r>
            <a:r>
              <a:rPr lang="en-US" sz="3400" b="1" dirty="0" err="1">
                <a:latin typeface="Book Antiqua" pitchFamily="18" charset="0"/>
              </a:rPr>
              <a:t>aponeurosis</a:t>
            </a:r>
            <a:r>
              <a:rPr lang="en-US" sz="3400" b="1" dirty="0">
                <a:latin typeface="Book Antiqua" pitchFamily="18" charset="0"/>
              </a:rPr>
              <a:t> of the </a:t>
            </a:r>
            <a:r>
              <a:rPr lang="en-US" sz="3400" b="1" dirty="0" err="1">
                <a:latin typeface="Book Antiqua" pitchFamily="18" charset="0"/>
              </a:rPr>
              <a:t>transversus</a:t>
            </a:r>
            <a:r>
              <a:rPr lang="en-US" sz="3400" b="1" dirty="0">
                <a:latin typeface="Book Antiqua" pitchFamily="18" charset="0"/>
              </a:rPr>
              <a:t> </a:t>
            </a:r>
            <a:r>
              <a:rPr lang="en-US" sz="3400" b="1" dirty="0" err="1">
                <a:latin typeface="Book Antiqua" pitchFamily="18" charset="0"/>
              </a:rPr>
              <a:t>abdominis</a:t>
            </a:r>
            <a:r>
              <a:rPr lang="en-US" sz="3400" b="1" dirty="0">
                <a:latin typeface="Book Antiqua" pitchFamily="18" charset="0"/>
              </a:rPr>
              <a:t> (</a:t>
            </a:r>
            <a:r>
              <a:rPr lang="en-US" sz="3400" b="1" dirty="0" err="1">
                <a:latin typeface="Book Antiqua" pitchFamily="18" charset="0"/>
              </a:rPr>
              <a:t>Spigelian</a:t>
            </a:r>
            <a:r>
              <a:rPr lang="en-US" sz="3400" b="1" dirty="0">
                <a:latin typeface="Book Antiqua" pitchFamily="18" charset="0"/>
              </a:rPr>
              <a:t> fascia) which forms the lateral border of the rectus sheath (</a:t>
            </a:r>
            <a:r>
              <a:rPr lang="en-US" sz="3400" b="1" dirty="0" err="1">
                <a:latin typeface="Book Antiqua" pitchFamily="18" charset="0"/>
              </a:rPr>
              <a:t>linea</a:t>
            </a:r>
            <a:r>
              <a:rPr lang="en-US" sz="3400" b="1" dirty="0">
                <a:latin typeface="Book Antiqua" pitchFamily="18" charset="0"/>
              </a:rPr>
              <a:t> </a:t>
            </a:r>
            <a:r>
              <a:rPr lang="en-US" sz="3400" b="1" dirty="0" err="1">
                <a:latin typeface="Book Antiqua" pitchFamily="18" charset="0"/>
              </a:rPr>
              <a:t>semilunaris</a:t>
            </a:r>
            <a:r>
              <a:rPr lang="en-US" sz="3400" b="1" dirty="0">
                <a:latin typeface="Book Antiqua" pitchFamily="18" charset="0"/>
              </a:rPr>
              <a:t>)</a:t>
            </a:r>
          </a:p>
          <a:p>
            <a:pPr algn="just">
              <a:buFontTx/>
              <a:buChar char="•"/>
              <a:defRPr/>
            </a:pPr>
            <a:r>
              <a:rPr lang="en-US" sz="3400" b="1" dirty="0">
                <a:latin typeface="Book Antiqua" pitchFamily="18" charset="0"/>
              </a:rPr>
              <a:t>The sac lies deep to the external oblique </a:t>
            </a:r>
            <a:r>
              <a:rPr lang="en-US" sz="3400" b="1" dirty="0" err="1">
                <a:latin typeface="Book Antiqua" pitchFamily="18" charset="0"/>
              </a:rPr>
              <a:t>aponeurosis</a:t>
            </a:r>
            <a:r>
              <a:rPr lang="en-US" sz="3400" b="1" dirty="0">
                <a:latin typeface="Book Antiqua" pitchFamily="18" charset="0"/>
              </a:rPr>
              <a:t> and so it often remains unnoticed until strangulation occurs</a:t>
            </a:r>
            <a:r>
              <a:rPr lang="en-US" dirty="0">
                <a:latin typeface="Book Antiqua" pitchFamily="18" charset="0"/>
              </a:rPr>
              <a:t> </a:t>
            </a:r>
            <a:endParaRPr lang="en-US" b="1" dirty="0">
              <a:latin typeface="Book Antiqua" pitchFamily="18" charset="0"/>
            </a:endParaRPr>
          </a:p>
          <a:p>
            <a:pPr algn="just">
              <a:defRPr/>
            </a:pPr>
            <a:r>
              <a:rPr lang="en-US" sz="4400" b="1" dirty="0">
                <a:solidFill>
                  <a:srgbClr val="FF0000"/>
                </a:solidFill>
                <a:latin typeface="Book Antiqua" pitchFamily="18" charset="0"/>
              </a:rPr>
              <a:t>Treatment</a:t>
            </a:r>
            <a:r>
              <a:rPr lang="en-US" dirty="0">
                <a:latin typeface="Book Antiqua" pitchFamily="18" charset="0"/>
              </a:rPr>
              <a:t> </a:t>
            </a:r>
            <a:r>
              <a:rPr lang="en-US" sz="3400" b="1" dirty="0">
                <a:latin typeface="Book Antiqua" pitchFamily="18" charset="0"/>
              </a:rPr>
              <a:t>should consist of early operation since strangulation is a common complication</a:t>
            </a:r>
          </a:p>
        </p:txBody>
      </p:sp>
    </p:spTree>
    <p:extLst>
      <p:ext uri="{BB962C8B-B14F-4D97-AF65-F5344CB8AC3E}">
        <p14:creationId xmlns:p14="http://schemas.microsoft.com/office/powerpoint/2010/main" val="2340902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Text Box 4"/>
          <p:cNvSpPr txBox="1">
            <a:spLocks noChangeArrowheads="1"/>
          </p:cNvSpPr>
          <p:nvPr/>
        </p:nvSpPr>
        <p:spPr bwMode="auto">
          <a:xfrm>
            <a:off x="0" y="-152400"/>
            <a:ext cx="9144000" cy="6940550"/>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lgn="just">
              <a:spcBef>
                <a:spcPct val="50000"/>
              </a:spcBef>
              <a:defRPr/>
            </a:pPr>
            <a:r>
              <a:rPr lang="en-US" sz="4400" b="1" dirty="0">
                <a:solidFill>
                  <a:srgbClr val="FFFF00"/>
                </a:solidFill>
                <a:latin typeface="Book Antiqua" pitchFamily="18" charset="0"/>
              </a:rPr>
              <a:t>Incisional Hernia</a:t>
            </a:r>
            <a:r>
              <a:rPr lang="en-US" dirty="0">
                <a:latin typeface="Book Antiqua" pitchFamily="18" charset="0"/>
              </a:rPr>
              <a:t> </a:t>
            </a:r>
          </a:p>
          <a:p>
            <a:pPr algn="just">
              <a:defRPr/>
            </a:pPr>
            <a:r>
              <a:rPr lang="en-US" sz="2800" b="1" dirty="0">
                <a:latin typeface="Book Antiqua" pitchFamily="18" charset="0"/>
              </a:rPr>
              <a:t>A </a:t>
            </a:r>
            <a:r>
              <a:rPr lang="en-US" sz="2800" b="1" dirty="0" err="1">
                <a:latin typeface="Book Antiqua" pitchFamily="18" charset="0"/>
              </a:rPr>
              <a:t>hernial</a:t>
            </a:r>
            <a:r>
              <a:rPr lang="en-US" sz="2800" b="1" dirty="0">
                <a:latin typeface="Book Antiqua" pitchFamily="18" charset="0"/>
              </a:rPr>
              <a:t> protrusion through a post-operative scar may be due to: </a:t>
            </a:r>
          </a:p>
          <a:p>
            <a:pPr algn="just">
              <a:defRPr/>
            </a:pPr>
            <a:r>
              <a:rPr lang="en-US" sz="3000" b="1" i="1" dirty="0">
                <a:solidFill>
                  <a:srgbClr val="DA26C5"/>
                </a:solidFill>
                <a:latin typeface="Book Antiqua" pitchFamily="18" charset="0"/>
              </a:rPr>
              <a:t>1. Pre-operative causes:</a:t>
            </a:r>
            <a:r>
              <a:rPr lang="en-US" dirty="0">
                <a:latin typeface="Book Antiqua" pitchFamily="18" charset="0"/>
              </a:rPr>
              <a:t> </a:t>
            </a:r>
            <a:r>
              <a:rPr lang="en-US" sz="2800" b="1" dirty="0">
                <a:latin typeface="Book Antiqua" pitchFamily="18" charset="0"/>
              </a:rPr>
              <a:t>(i) poor general condition due to old age, malnutrition or malignant disease; (ii) weak abdominal musculature due to debility or repeated pregnancies, or (iii) high intra-abdominal pressure due to obesity, chronic cough or straining</a:t>
            </a:r>
          </a:p>
          <a:p>
            <a:pPr algn="just">
              <a:defRPr/>
            </a:pPr>
            <a:r>
              <a:rPr lang="en-US" sz="3000" b="1" i="1" dirty="0">
                <a:solidFill>
                  <a:srgbClr val="DA26C5"/>
                </a:solidFill>
                <a:latin typeface="Book Antiqua" pitchFamily="18" charset="0"/>
              </a:rPr>
              <a:t>2. Faulty operative technique:</a:t>
            </a:r>
            <a:r>
              <a:rPr lang="en-US" sz="3300" b="1" dirty="0">
                <a:latin typeface="Book Antiqua" pitchFamily="18" charset="0"/>
              </a:rPr>
              <a:t> </a:t>
            </a:r>
            <a:r>
              <a:rPr lang="en-US" sz="2800" b="1" dirty="0">
                <a:latin typeface="Book Antiqua" pitchFamily="18" charset="0"/>
              </a:rPr>
              <a:t>(i) division of muscles, (ii) injury to nerves; or (iii) inadequate suturing</a:t>
            </a:r>
            <a:r>
              <a:rPr lang="en-US" sz="2700" b="1" dirty="0">
                <a:latin typeface="Book Antiqua" pitchFamily="18" charset="0"/>
              </a:rPr>
              <a:t> </a:t>
            </a:r>
          </a:p>
          <a:p>
            <a:pPr algn="just">
              <a:defRPr/>
            </a:pPr>
            <a:r>
              <a:rPr lang="en-US" sz="3000" b="1" i="1" dirty="0">
                <a:solidFill>
                  <a:srgbClr val="DA26C5"/>
                </a:solidFill>
                <a:latin typeface="Book Antiqua" pitchFamily="18" charset="0"/>
              </a:rPr>
              <a:t>3. Post-operative causes:</a:t>
            </a:r>
            <a:r>
              <a:rPr lang="en-US" dirty="0">
                <a:latin typeface="Book Antiqua" pitchFamily="18" charset="0"/>
              </a:rPr>
              <a:t> </a:t>
            </a:r>
            <a:r>
              <a:rPr lang="en-US" sz="2800" b="1" dirty="0">
                <a:latin typeface="Book Antiqua" pitchFamily="18" charset="0"/>
              </a:rPr>
              <a:t>(i) post-operative distension, coughing or straining; (ii) wound complications, e.g. </a:t>
            </a:r>
            <a:r>
              <a:rPr lang="en-US" sz="2800" b="1" dirty="0" err="1">
                <a:latin typeface="Book Antiqua" pitchFamily="18" charset="0"/>
              </a:rPr>
              <a:t>haematoma</a:t>
            </a:r>
            <a:r>
              <a:rPr lang="en-US" sz="2800" b="1" dirty="0">
                <a:latin typeface="Book Antiqua" pitchFamily="18" charset="0"/>
              </a:rPr>
              <a:t>, infection and burst abdomen; or (iii) hurried convalescence without adequate support to the wound </a:t>
            </a:r>
          </a:p>
        </p:txBody>
      </p:sp>
    </p:spTree>
    <p:extLst>
      <p:ext uri="{BB962C8B-B14F-4D97-AF65-F5344CB8AC3E}">
        <p14:creationId xmlns:p14="http://schemas.microsoft.com/office/powerpoint/2010/main" val="3294393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881</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dc:creator>
  <cp:lastModifiedBy>SEC</cp:lastModifiedBy>
  <cp:revision>3</cp:revision>
  <dcterms:created xsi:type="dcterms:W3CDTF">2018-11-01T00:19:46Z</dcterms:created>
  <dcterms:modified xsi:type="dcterms:W3CDTF">2018-11-01T00:45:58Z</dcterms:modified>
</cp:coreProperties>
</file>